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263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035"/>
    <a:srgbClr val="49549E"/>
    <a:srgbClr val="F6A800"/>
    <a:srgbClr val="8D9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877272"/>
            <a:ext cx="9144000" cy="792088"/>
          </a:xfrm>
          <a:prstGeom prst="rect">
            <a:avLst/>
          </a:prstGeom>
          <a:solidFill>
            <a:srgbClr val="8D9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CONGRES ANNUEL DE CNGE COLLEGE ACADEMIQUE</a:t>
            </a:r>
            <a:endParaRPr lang="fr-FR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80120"/>
          </a:xfrm>
        </p:spPr>
        <p:txBody>
          <a:bodyPr/>
          <a:lstStyle>
            <a:lvl1pPr>
              <a:defRPr>
                <a:solidFill>
                  <a:srgbClr val="B10035"/>
                </a:solidFill>
              </a:defRPr>
            </a:lvl1pPr>
          </a:lstStyle>
          <a:p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776864" cy="4248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Ellipse 6"/>
          <p:cNvSpPr/>
          <p:nvPr userDrawn="1"/>
        </p:nvSpPr>
        <p:spPr>
          <a:xfrm>
            <a:off x="179512" y="5633864"/>
            <a:ext cx="1296144" cy="12241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Ellipse 8"/>
          <p:cNvSpPr/>
          <p:nvPr userDrawn="1"/>
        </p:nvSpPr>
        <p:spPr>
          <a:xfrm>
            <a:off x="8063880" y="5589240"/>
            <a:ext cx="1080120" cy="1080120"/>
          </a:xfrm>
          <a:prstGeom prst="ellipse">
            <a:avLst/>
          </a:prstGeom>
          <a:solidFill>
            <a:srgbClr val="F6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Ellipse 9"/>
          <p:cNvSpPr/>
          <p:nvPr userDrawn="1"/>
        </p:nvSpPr>
        <p:spPr>
          <a:xfrm>
            <a:off x="7812360" y="5733256"/>
            <a:ext cx="576064" cy="576064"/>
          </a:xfrm>
          <a:prstGeom prst="ellipse">
            <a:avLst/>
          </a:prstGeom>
          <a:solidFill>
            <a:srgbClr val="B10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Ellipse 10"/>
          <p:cNvSpPr/>
          <p:nvPr userDrawn="1"/>
        </p:nvSpPr>
        <p:spPr>
          <a:xfrm>
            <a:off x="8028384" y="5301208"/>
            <a:ext cx="728464" cy="728464"/>
          </a:xfrm>
          <a:prstGeom prst="ellipse">
            <a:avLst/>
          </a:prstGeom>
          <a:solidFill>
            <a:srgbClr val="495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Image 11" descr="CNGE-CollAcade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5661248"/>
            <a:ext cx="1020708" cy="1100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1E45-A87F-4916-A7FC-3783F1CC7AE7}" type="datetimeFigureOut">
              <a:rPr lang="fr-FR" smtClean="0"/>
              <a:pPr/>
              <a:t>09/07/2013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C9E-F9CF-4E4D-A84B-AF44A77A4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1E45-A87F-4916-A7FC-3783F1CC7AE7}" type="datetimeFigureOut">
              <a:rPr lang="fr-FR" smtClean="0"/>
              <a:pPr/>
              <a:t>09/07/2013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C9E-F9CF-4E4D-A84B-AF44A77A4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1E45-A87F-4916-A7FC-3783F1CC7AE7}" type="datetimeFigureOut">
              <a:rPr lang="fr-FR" smtClean="0"/>
              <a:pPr/>
              <a:t>09/07/2013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C9E-F9CF-4E4D-A84B-AF44A77A4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1E45-A87F-4916-A7FC-3783F1CC7AE7}" type="datetimeFigureOut">
              <a:rPr lang="fr-FR" smtClean="0"/>
              <a:pPr/>
              <a:t>09/07/2013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C9E-F9CF-4E4D-A84B-AF44A77A4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1E45-A87F-4916-A7FC-3783F1CC7AE7}" type="datetimeFigureOut">
              <a:rPr lang="fr-FR" smtClean="0"/>
              <a:pPr/>
              <a:t>09/07/2013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C9E-F9CF-4E4D-A84B-AF44A77A4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1E45-A87F-4916-A7FC-3783F1CC7AE7}" type="datetimeFigureOut">
              <a:rPr lang="fr-FR" smtClean="0"/>
              <a:pPr/>
              <a:t>09/07/2013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C9E-F9CF-4E4D-A84B-AF44A77A4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1E45-A87F-4916-A7FC-3783F1CC7AE7}" type="datetimeFigureOut">
              <a:rPr lang="fr-FR" smtClean="0"/>
              <a:pPr/>
              <a:t>09/07/2013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C9E-F9CF-4E4D-A84B-AF44A77A4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1E45-A87F-4916-A7FC-3783F1CC7AE7}" type="datetimeFigureOut">
              <a:rPr lang="fr-FR" smtClean="0"/>
              <a:pPr/>
              <a:t>09/07/2013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C9E-F9CF-4E4D-A84B-AF44A77A4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1E45-A87F-4916-A7FC-3783F1CC7AE7}" type="datetimeFigureOut">
              <a:rPr lang="fr-FR" smtClean="0"/>
              <a:pPr/>
              <a:t>09/07/2013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C9E-F9CF-4E4D-A84B-AF44A77A4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1E45-A87F-4916-A7FC-3783F1CC7AE7}" type="datetimeFigureOut">
              <a:rPr lang="fr-FR" smtClean="0"/>
              <a:pPr/>
              <a:t>09/07/2013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C9E-F9CF-4E4D-A84B-AF44A77A4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71E45-A87F-4916-A7FC-3783F1CC7AE7}" type="datetimeFigureOut">
              <a:rPr lang="fr-FR" smtClean="0"/>
              <a:pPr/>
              <a:t>09/07/2013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FC9E-F9CF-4E4D-A84B-AF44A77A4C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cnge@cnge.fr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ngres.cnge.fr/congres/clermont_2013/soumettre_un_resume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96944" cy="4896544"/>
          </a:xfrm>
          <a:solidFill>
            <a:srgbClr val="B10035"/>
          </a:solidFill>
        </p:spPr>
        <p:txBody>
          <a:bodyPr>
            <a:normAutofit fontScale="90000"/>
          </a:bodyPr>
          <a:lstStyle/>
          <a:p>
            <a:r>
              <a:rPr lang="fr-FR" sz="6700" b="1" dirty="0">
                <a:solidFill>
                  <a:schemeClr val="bg1"/>
                </a:solidFill>
              </a:rPr>
              <a:t>Je suis </a:t>
            </a:r>
            <a:r>
              <a:rPr lang="fr-FR" sz="5400" b="1" dirty="0" smtClean="0">
                <a:solidFill>
                  <a:schemeClr val="bg1"/>
                </a:solidFill>
              </a:rPr>
              <a:t/>
            </a:r>
            <a:br>
              <a:rPr lang="fr-FR" sz="5400" b="1" dirty="0" smtClean="0">
                <a:solidFill>
                  <a:schemeClr val="bg1"/>
                </a:solidFill>
              </a:rPr>
            </a:br>
            <a:r>
              <a:rPr lang="fr-FR" sz="5400" b="1" dirty="0" smtClean="0">
                <a:solidFill>
                  <a:schemeClr val="bg1"/>
                </a:solidFill>
              </a:rPr>
              <a:t>Maitre </a:t>
            </a:r>
            <a:r>
              <a:rPr lang="fr-FR" sz="5400" b="1" dirty="0">
                <a:solidFill>
                  <a:schemeClr val="bg1"/>
                </a:solidFill>
              </a:rPr>
              <a:t>de </a:t>
            </a:r>
            <a:r>
              <a:rPr lang="fr-FR" sz="5400" b="1" dirty="0" smtClean="0">
                <a:solidFill>
                  <a:schemeClr val="bg1"/>
                </a:solidFill>
              </a:rPr>
              <a:t>Stage </a:t>
            </a:r>
            <a:r>
              <a:rPr lang="fr-FR" sz="5400" b="1" dirty="0">
                <a:solidFill>
                  <a:schemeClr val="bg1"/>
                </a:solidFill>
              </a:rPr>
              <a:t>des </a:t>
            </a:r>
            <a:r>
              <a:rPr lang="fr-FR" sz="5400" b="1" dirty="0" smtClean="0">
                <a:solidFill>
                  <a:schemeClr val="bg1"/>
                </a:solidFill>
              </a:rPr>
              <a:t>Universités</a:t>
            </a:r>
            <a:r>
              <a:rPr lang="fr-FR" sz="5400" b="1" dirty="0">
                <a:solidFill>
                  <a:schemeClr val="bg1"/>
                </a:solidFill>
              </a:rPr>
              <a:t>, </a:t>
            </a:r>
            <a:r>
              <a:rPr lang="fr-FR" sz="5400" b="1" dirty="0" smtClean="0">
                <a:solidFill>
                  <a:schemeClr val="bg1"/>
                </a:solidFill>
              </a:rPr>
              <a:t/>
            </a:r>
            <a:br>
              <a:rPr lang="fr-FR" sz="5400" b="1" dirty="0" smtClean="0">
                <a:solidFill>
                  <a:schemeClr val="bg1"/>
                </a:solidFill>
              </a:rPr>
            </a:br>
            <a:r>
              <a:rPr lang="fr-FR" sz="6700" b="1" dirty="0" smtClean="0">
                <a:solidFill>
                  <a:schemeClr val="bg1"/>
                </a:solidFill>
              </a:rPr>
              <a:t>pourquoi participer </a:t>
            </a:r>
            <a:br>
              <a:rPr lang="fr-FR" sz="6700" b="1" dirty="0" smtClean="0">
                <a:solidFill>
                  <a:schemeClr val="bg1"/>
                </a:solidFill>
              </a:rPr>
            </a:br>
            <a:r>
              <a:rPr lang="fr-FR" sz="6700" b="1" dirty="0" smtClean="0">
                <a:solidFill>
                  <a:schemeClr val="bg1"/>
                </a:solidFill>
              </a:rPr>
              <a:t>à </a:t>
            </a:r>
            <a:r>
              <a:rPr lang="fr-FR" sz="6700" b="1" dirty="0">
                <a:solidFill>
                  <a:schemeClr val="bg1"/>
                </a:solidFill>
              </a:rPr>
              <a:t>un congrès </a:t>
            </a:r>
            <a:r>
              <a:rPr lang="fr-FR" sz="6700" b="1" dirty="0" smtClean="0">
                <a:solidFill>
                  <a:schemeClr val="bg1"/>
                </a:solidFill>
              </a:rPr>
              <a:t>de </a:t>
            </a:r>
            <a:r>
              <a:rPr lang="fr-FR" sz="6700" b="1" dirty="0">
                <a:solidFill>
                  <a:schemeClr val="bg1"/>
                </a:solidFill>
              </a:rPr>
              <a:t>CNGE </a:t>
            </a:r>
            <a:br>
              <a:rPr lang="fr-FR" sz="6700" b="1" dirty="0">
                <a:solidFill>
                  <a:schemeClr val="bg1"/>
                </a:solidFill>
              </a:rPr>
            </a:br>
            <a:r>
              <a:rPr lang="fr-FR" sz="6700" b="1" dirty="0" smtClean="0">
                <a:solidFill>
                  <a:schemeClr val="bg1"/>
                </a:solidFill>
              </a:rPr>
              <a:t>Collège Académique ?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4536504"/>
          </a:xfrm>
          <a:solidFill>
            <a:srgbClr val="B10035"/>
          </a:solidFill>
        </p:spPr>
        <p:txBody>
          <a:bodyPr>
            <a:normAutofit/>
          </a:bodyPr>
          <a:lstStyle/>
          <a:p>
            <a:r>
              <a:rPr lang="fr-FR" sz="6600" b="1" dirty="0">
                <a:solidFill>
                  <a:schemeClr val="bg1"/>
                </a:solidFill>
              </a:rPr>
              <a:t>Participer </a:t>
            </a:r>
            <a:r>
              <a:rPr lang="fr-FR" sz="6600" b="1" dirty="0" smtClean="0">
                <a:solidFill>
                  <a:schemeClr val="bg1"/>
                </a:solidFill>
              </a:rPr>
              <a:t/>
            </a:r>
            <a:br>
              <a:rPr lang="fr-FR" sz="6600" b="1" dirty="0" smtClean="0">
                <a:solidFill>
                  <a:schemeClr val="bg1"/>
                </a:solidFill>
              </a:rPr>
            </a:br>
            <a:r>
              <a:rPr lang="fr-FR" sz="6600" b="1" dirty="0" smtClean="0">
                <a:solidFill>
                  <a:schemeClr val="bg1"/>
                </a:solidFill>
              </a:rPr>
              <a:t>au congrès de CNGE Collège Académique, </a:t>
            </a:r>
            <a:br>
              <a:rPr lang="fr-FR" sz="6600" b="1" dirty="0" smtClean="0">
                <a:solidFill>
                  <a:schemeClr val="bg1"/>
                </a:solidFill>
              </a:rPr>
            </a:br>
            <a:r>
              <a:rPr lang="fr-FR" sz="6600" b="1" dirty="0" smtClean="0">
                <a:solidFill>
                  <a:schemeClr val="bg1"/>
                </a:solidFill>
              </a:rPr>
              <a:t>c’est sympa</a:t>
            </a:r>
            <a:r>
              <a:rPr lang="fr-FR" sz="6600" b="1" dirty="0">
                <a:solidFill>
                  <a:schemeClr val="bg1"/>
                </a:solidFill>
              </a:rPr>
              <a:t> 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780928"/>
            <a:ext cx="1820577" cy="20894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67744" y="476672"/>
            <a:ext cx="6336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6A800"/>
              </a:buClr>
              <a:buFont typeface="Wingdings" pitchFamily="2" charset="2"/>
              <a:buChar char="§"/>
            </a:pPr>
            <a:r>
              <a:rPr lang="fr-FR" sz="3600" dirty="0" smtClean="0"/>
              <a:t> </a:t>
            </a:r>
            <a:r>
              <a:rPr lang="fr-FR" sz="3200" dirty="0" smtClean="0"/>
              <a:t>Je </a:t>
            </a:r>
            <a:r>
              <a:rPr lang="fr-FR" sz="3200" dirty="0"/>
              <a:t>m’inscris à la soirée conviviale pour rencontrer mes confrères dans une ambiance chaleureuse et </a:t>
            </a:r>
            <a:r>
              <a:rPr lang="fr-FR" sz="3200" dirty="0" smtClean="0"/>
              <a:t>festive.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2492896"/>
            <a:ext cx="53285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6A800"/>
              </a:buClr>
              <a:buFont typeface="Wingdings" pitchFamily="2" charset="2"/>
              <a:buChar char="§"/>
            </a:pPr>
            <a:r>
              <a:rPr lang="fr-FR" sz="3600" dirty="0"/>
              <a:t> </a:t>
            </a:r>
            <a:r>
              <a:rPr lang="fr-FR" sz="3200" dirty="0" smtClean="0"/>
              <a:t>Et </a:t>
            </a:r>
            <a:r>
              <a:rPr lang="fr-FR" sz="3200" dirty="0"/>
              <a:t>cette </a:t>
            </a:r>
            <a:r>
              <a:rPr lang="fr-FR" sz="3200" dirty="0" smtClean="0"/>
              <a:t>année, </a:t>
            </a:r>
            <a:r>
              <a:rPr lang="fr-FR" sz="3200" dirty="0"/>
              <a:t>je fête cet événement exceptionnel qu’est l’anniversaire du CNGE  en « famille » !</a:t>
            </a:r>
            <a:endParaRPr lang="fr-FR" dirty="0"/>
          </a:p>
          <a:p>
            <a:pPr lvl="0">
              <a:buClr>
                <a:srgbClr val="F6A800"/>
              </a:buClr>
              <a:buFont typeface="Wingdings" pitchFamily="2" charset="2"/>
              <a:buChar char="§"/>
            </a:pPr>
            <a:endParaRPr lang="fr-FR" dirty="0"/>
          </a:p>
        </p:txBody>
      </p:sp>
      <p:pic>
        <p:nvPicPr>
          <p:cNvPr id="2050" name="Picture 2" descr="http://ctoc.consostatic.com/images/media/annonce/medium/001/001/836/echange-ampoule-douile-contre-ampoule-vis_2.jpg?13336584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1736" y="4149080"/>
            <a:ext cx="2016224" cy="151216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1913852" cy="178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Amphi Marisol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556792"/>
            <a:ext cx="6051276" cy="3829323"/>
          </a:xfrm>
          <a:prstGeom prst="rect">
            <a:avLst/>
          </a:prstGeom>
        </p:spPr>
      </p:pic>
      <p:pic>
        <p:nvPicPr>
          <p:cNvPr id="2" name="Picture 2" descr="C:\Users\Michèle\Documents\CNGE\images vidéos\10 Rouen\DSC02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2376264" cy="1584176"/>
          </a:xfrm>
          <a:prstGeom prst="rect">
            <a:avLst/>
          </a:prstGeom>
          <a:noFill/>
        </p:spPr>
      </p:pic>
      <p:pic>
        <p:nvPicPr>
          <p:cNvPr id="9217" name="Picture 1" descr="C:\Users\Michèle\Documents\CNGE\images vidéos\07 Paris wonca\DSC07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836712"/>
            <a:ext cx="2651787" cy="198884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509120"/>
            <a:ext cx="2986156" cy="17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996952"/>
            <a:ext cx="2342495" cy="217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509120"/>
            <a:ext cx="3240360" cy="191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ichèle\Documents\CNGE\images vidéos\11 Bordeaux- photos\DSC_01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620688"/>
            <a:ext cx="2764310" cy="1837972"/>
          </a:xfrm>
          <a:prstGeom prst="rect">
            <a:avLst/>
          </a:prstGeom>
          <a:noFill/>
        </p:spPr>
      </p:pic>
      <p:pic>
        <p:nvPicPr>
          <p:cNvPr id="11" name="Image 10" descr="logo201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2492896"/>
            <a:ext cx="2268480" cy="2268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49549E"/>
                </a:solidFill>
              </a:rPr>
              <a:t>Mes motivations </a:t>
            </a:r>
            <a:r>
              <a:rPr lang="fr-FR" b="1" dirty="0" smtClean="0">
                <a:solidFill>
                  <a:srgbClr val="49549E"/>
                </a:solidFill>
              </a:rPr>
              <a:t>scientifiques (1)</a:t>
            </a:r>
            <a:endParaRPr lang="fr-FR" b="1" dirty="0">
              <a:solidFill>
                <a:srgbClr val="49549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1628800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2400" dirty="0" smtClean="0"/>
              <a:t> Acquérir des connaissances et </a:t>
            </a:r>
          </a:p>
          <a:p>
            <a:pPr lvl="0">
              <a:lnSpc>
                <a:spcPct val="120000"/>
              </a:lnSpc>
              <a:buClr>
                <a:schemeClr val="tx2"/>
              </a:buClr>
            </a:pPr>
            <a:r>
              <a:rPr lang="fr-FR" sz="2400" dirty="0" smtClean="0"/>
              <a:t>« me nourrir du travail des autres »</a:t>
            </a:r>
          </a:p>
          <a:p>
            <a:pPr lvl="0">
              <a:lnSpc>
                <a:spcPct val="120000"/>
              </a:lnSpc>
              <a:buClr>
                <a:schemeClr val="tx2"/>
              </a:buClr>
            </a:pPr>
            <a:endParaRPr lang="fr-FR" sz="2400" dirty="0" smtClean="0"/>
          </a:p>
          <a:p>
            <a:pPr lvl="0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2400" dirty="0" smtClean="0"/>
              <a:t> Me former à la recherche et/ou à la pédagogie </a:t>
            </a:r>
          </a:p>
          <a:p>
            <a:pPr lvl="0">
              <a:lnSpc>
                <a:spcPct val="120000"/>
              </a:lnSpc>
              <a:buClr>
                <a:schemeClr val="tx2"/>
              </a:buClr>
            </a:pPr>
            <a:endParaRPr lang="fr-FR" sz="2400" dirty="0" smtClean="0"/>
          </a:p>
          <a:p>
            <a:endParaRPr lang="fr-FR" dirty="0"/>
          </a:p>
        </p:txBody>
      </p:sp>
      <p:pic>
        <p:nvPicPr>
          <p:cNvPr id="5" name="Picture 10" descr="http://4.bp.blogspot.com/-YPgptQsXAew/T_0gIbUGnQI/AAAAAAAAADw/np02ne_HYq8/s1600/739218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04248" y="1196752"/>
            <a:ext cx="1737584" cy="172819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11560" y="414908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Sources :  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200" i="1" dirty="0" smtClean="0"/>
              <a:t>I. Aubin-Auger, L. Baumann, A.-M. </a:t>
            </a:r>
            <a:r>
              <a:rPr lang="fr-FR" sz="1200" i="1" dirty="0" err="1" smtClean="0"/>
              <a:t>Lehr-Drylewicz</a:t>
            </a:r>
            <a:r>
              <a:rPr lang="fr-FR" sz="1200" i="1" dirty="0" smtClean="0"/>
              <a:t>, A. Mercier, J.-P. Lebeau, P. Imbert, </a:t>
            </a:r>
            <a:r>
              <a:rPr lang="fr-FR" sz="1200" i="1" dirty="0" err="1" smtClean="0"/>
              <a:t>J.Cittée</a:t>
            </a:r>
            <a:r>
              <a:rPr lang="fr-FR" sz="1200" i="1" dirty="0" smtClean="0"/>
              <a:t> et le GROUM.F - Pourquoi les médecins généralistes enseignants viennent-ils à un congrès de médecine générale ? exercer 2009;87:90-2. 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200" i="1" dirty="0" smtClean="0"/>
              <a:t>S. </a:t>
            </a:r>
            <a:r>
              <a:rPr lang="fr-FR" sz="1200" i="1" dirty="0" err="1" smtClean="0"/>
              <a:t>Réparat</a:t>
            </a:r>
            <a:r>
              <a:rPr lang="fr-FR" sz="1200" i="1" dirty="0" smtClean="0"/>
              <a:t>, Cl. </a:t>
            </a:r>
            <a:r>
              <a:rPr lang="fr-FR" sz="1200" i="1" dirty="0" err="1" smtClean="0"/>
              <a:t>Santoni</a:t>
            </a:r>
            <a:r>
              <a:rPr lang="fr-FR" sz="1200" i="1" dirty="0" smtClean="0"/>
              <a:t>, M. Wrobel, B. Martin  - </a:t>
            </a:r>
            <a:r>
              <a:rPr lang="fr-FR" sz="1200" i="1" dirty="0" err="1" smtClean="0"/>
              <a:t>Pacome</a:t>
            </a:r>
            <a:r>
              <a:rPr lang="fr-FR" sz="1200" i="1" dirty="0" smtClean="0"/>
              <a:t> : étude des facteurs favorisants et des freins à la participation des médecins généralistes aux congrès de la médecine générale.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200" i="1" dirty="0" smtClean="0"/>
              <a:t>Sophia Chatelard, CCU-MG pour le DMG de Grenoble, mars 2013 -  Valoriser son travail de thèse en médecine générale, communication orale ou poster en congrès.</a:t>
            </a:r>
            <a:endParaRPr lang="fr-FR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49549E"/>
                </a:solidFill>
              </a:rPr>
              <a:t>Mes motivations </a:t>
            </a:r>
            <a:r>
              <a:rPr lang="fr-FR" b="1" dirty="0" smtClean="0">
                <a:solidFill>
                  <a:srgbClr val="49549E"/>
                </a:solidFill>
              </a:rPr>
              <a:t>scientifiques (2)</a:t>
            </a:r>
            <a:endParaRPr lang="fr-FR" b="1" dirty="0">
              <a:solidFill>
                <a:srgbClr val="49549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71600" y="1412776"/>
            <a:ext cx="7272808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2400" dirty="0" smtClean="0"/>
              <a:t> Avoir accès dans un espace lieu et temps limité à un large éventail de sujets liés à mon activité professionnelle </a:t>
            </a:r>
          </a:p>
          <a:p>
            <a:pPr lvl="0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2400" dirty="0" smtClean="0"/>
              <a:t> Rencontrer d’autres chercheurs ayant les mêmes thématiques de recherche</a:t>
            </a:r>
          </a:p>
          <a:p>
            <a:pPr lvl="0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2400" dirty="0" smtClean="0"/>
              <a:t> Découvrir des outils pour accompagner mon enseignement</a:t>
            </a:r>
          </a:p>
          <a:p>
            <a:pPr lvl="0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2400" dirty="0" smtClean="0"/>
              <a:t> Discuter et échanger avec mes pairs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49549E"/>
                </a:solidFill>
              </a:rPr>
              <a:t>Mes motivations </a:t>
            </a:r>
            <a:r>
              <a:rPr lang="fr-FR" b="1" dirty="0" smtClean="0">
                <a:solidFill>
                  <a:srgbClr val="49549E"/>
                </a:solidFill>
              </a:rPr>
              <a:t>sociales</a:t>
            </a:r>
            <a:endParaRPr lang="fr-FR" b="1" dirty="0">
              <a:solidFill>
                <a:srgbClr val="49549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9592" y="1268760"/>
            <a:ext cx="7128792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Clr>
                <a:srgbClr val="49549E"/>
              </a:buClr>
              <a:buFont typeface="Wingdings" pitchFamily="2" charset="2"/>
              <a:buChar char="§"/>
            </a:pPr>
            <a:r>
              <a:rPr lang="fr-FR" sz="2400" dirty="0" smtClean="0"/>
              <a:t> Défendre et valoriser la discipline MG</a:t>
            </a:r>
          </a:p>
          <a:p>
            <a:pPr lvl="0">
              <a:lnSpc>
                <a:spcPct val="120000"/>
              </a:lnSpc>
              <a:buClr>
                <a:srgbClr val="49549E"/>
              </a:buClr>
              <a:buFont typeface="Wingdings" pitchFamily="2" charset="2"/>
              <a:buChar char="§"/>
            </a:pPr>
            <a:r>
              <a:rPr lang="fr-FR" sz="2400" dirty="0" smtClean="0"/>
              <a:t> Renforcer mon appartenance à la communauté des généralistes enseignants</a:t>
            </a:r>
          </a:p>
          <a:p>
            <a:pPr lvl="0">
              <a:lnSpc>
                <a:spcPct val="120000"/>
              </a:lnSpc>
              <a:buClr>
                <a:srgbClr val="49549E"/>
              </a:buClr>
              <a:buFont typeface="Wingdings" pitchFamily="2" charset="2"/>
              <a:buChar char="§"/>
            </a:pPr>
            <a:r>
              <a:rPr lang="fr-FR" sz="2400" dirty="0" smtClean="0"/>
              <a:t> Rencontrer des personnes de toutes les générations et d’horizons variés</a:t>
            </a:r>
          </a:p>
          <a:p>
            <a:pPr lvl="0">
              <a:lnSpc>
                <a:spcPct val="120000"/>
              </a:lnSpc>
              <a:buClr>
                <a:srgbClr val="49549E"/>
              </a:buClr>
              <a:buFont typeface="Wingdings" pitchFamily="2" charset="2"/>
              <a:buChar char="§"/>
            </a:pPr>
            <a:r>
              <a:rPr lang="fr-FR" sz="2400" dirty="0" smtClean="0"/>
              <a:t> Participer à une manifestation organisée par une société savante </a:t>
            </a:r>
          </a:p>
          <a:p>
            <a:pPr lvl="0">
              <a:lnSpc>
                <a:spcPct val="120000"/>
              </a:lnSpc>
              <a:buClr>
                <a:srgbClr val="49549E"/>
              </a:buClr>
              <a:buFont typeface="Wingdings" pitchFamily="2" charset="2"/>
              <a:buChar char="§"/>
            </a:pPr>
            <a:r>
              <a:rPr lang="fr-FR" sz="2400" dirty="0" smtClean="0"/>
              <a:t> Représenter ma faculté, mon DMG, mon collège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49549E"/>
                </a:solidFill>
              </a:rPr>
              <a:t>Mes motivations </a:t>
            </a:r>
            <a:r>
              <a:rPr lang="fr-FR" b="1" dirty="0" smtClean="0">
                <a:solidFill>
                  <a:srgbClr val="49549E"/>
                </a:solidFill>
              </a:rPr>
              <a:t>personnelles</a:t>
            </a:r>
            <a:endParaRPr lang="fr-FR" b="1" dirty="0">
              <a:solidFill>
                <a:srgbClr val="49549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63888" y="1556792"/>
            <a:ext cx="52920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9549E"/>
              </a:buClr>
              <a:buFont typeface="Wingdings" pitchFamily="2" charset="2"/>
              <a:buChar char="§"/>
            </a:pPr>
            <a:r>
              <a:rPr lang="fr-FR" sz="2400" dirty="0" smtClean="0"/>
              <a:t> Rencontrer mes confrères et amis dans </a:t>
            </a:r>
          </a:p>
          <a:p>
            <a:pPr lvl="0">
              <a:buClr>
                <a:srgbClr val="49549E"/>
              </a:buClr>
            </a:pPr>
            <a:r>
              <a:rPr lang="fr-FR" sz="2400" dirty="0" smtClean="0"/>
              <a:t>une ambiance scientifique et conviviale</a:t>
            </a:r>
          </a:p>
          <a:p>
            <a:pPr lvl="0">
              <a:buClr>
                <a:srgbClr val="49549E"/>
              </a:buClr>
              <a:buFont typeface="Wingdings" pitchFamily="2" charset="2"/>
              <a:buChar char="§"/>
            </a:pPr>
            <a:endParaRPr lang="fr-FR" sz="2400" dirty="0" smtClean="0"/>
          </a:p>
          <a:p>
            <a:pPr lvl="0">
              <a:buClr>
                <a:srgbClr val="49549E"/>
              </a:buClr>
              <a:buFont typeface="Wingdings" pitchFamily="2" charset="2"/>
              <a:buChar char="§"/>
            </a:pPr>
            <a:r>
              <a:rPr lang="fr-FR" sz="2400" dirty="0" smtClean="0"/>
              <a:t> Renforcer ma motivation</a:t>
            </a:r>
          </a:p>
          <a:p>
            <a:pPr lvl="0">
              <a:buClr>
                <a:srgbClr val="49549E"/>
              </a:buClr>
              <a:buFont typeface="Wingdings" pitchFamily="2" charset="2"/>
              <a:buChar char="§"/>
            </a:pPr>
            <a:endParaRPr lang="fr-FR" sz="2400" dirty="0" smtClean="0"/>
          </a:p>
          <a:p>
            <a:pPr lvl="0">
              <a:buClr>
                <a:srgbClr val="49549E"/>
              </a:buClr>
              <a:buFont typeface="Wingdings" pitchFamily="2" charset="2"/>
              <a:buChar char="§"/>
            </a:pPr>
            <a:r>
              <a:rPr lang="fr-FR" sz="2400" dirty="0" smtClean="0"/>
              <a:t> Me protéger de l’épuisement professionnel</a:t>
            </a:r>
          </a:p>
          <a:p>
            <a:pPr lvl="0">
              <a:buClr>
                <a:srgbClr val="49549E"/>
              </a:buClr>
              <a:buFont typeface="Wingdings" pitchFamily="2" charset="2"/>
              <a:buChar char="§"/>
            </a:pPr>
            <a:endParaRPr lang="fr-FR" sz="2400" dirty="0" smtClean="0"/>
          </a:p>
          <a:p>
            <a:pPr lvl="0">
              <a:buClr>
                <a:srgbClr val="49549E"/>
              </a:buClr>
              <a:buFont typeface="Wingdings" pitchFamily="2" charset="2"/>
              <a:buChar char="§"/>
            </a:pPr>
            <a:r>
              <a:rPr lang="fr-FR" sz="2400" dirty="0" smtClean="0"/>
              <a:t> Etre mieux considéré par mes patients</a:t>
            </a:r>
          </a:p>
          <a:p>
            <a:endParaRPr lang="fr-FR" dirty="0"/>
          </a:p>
        </p:txBody>
      </p:sp>
      <p:pic>
        <p:nvPicPr>
          <p:cNvPr id="7170" name="Picture 2" descr="http://www.entreprise-et-convivialite.com/photo/537572-656624b6ef.jpg?v=1169135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885306" cy="2850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4536504"/>
          </a:xfrm>
          <a:solidFill>
            <a:srgbClr val="B10035"/>
          </a:solidFill>
        </p:spPr>
        <p:txBody>
          <a:bodyPr>
            <a:normAutofit/>
          </a:bodyPr>
          <a:lstStyle/>
          <a:p>
            <a:r>
              <a:rPr lang="fr-FR" sz="6600" b="1" dirty="0">
                <a:solidFill>
                  <a:schemeClr val="bg1"/>
                </a:solidFill>
              </a:rPr>
              <a:t>Participer </a:t>
            </a:r>
            <a:r>
              <a:rPr lang="fr-FR" sz="6600" b="1" dirty="0" smtClean="0">
                <a:solidFill>
                  <a:schemeClr val="bg1"/>
                </a:solidFill>
              </a:rPr>
              <a:t/>
            </a:r>
            <a:br>
              <a:rPr lang="fr-FR" sz="6600" b="1" dirty="0" smtClean="0">
                <a:solidFill>
                  <a:schemeClr val="bg1"/>
                </a:solidFill>
              </a:rPr>
            </a:br>
            <a:r>
              <a:rPr lang="fr-FR" sz="6600" b="1" dirty="0" smtClean="0">
                <a:solidFill>
                  <a:schemeClr val="bg1"/>
                </a:solidFill>
              </a:rPr>
              <a:t>au congrès de CNGE Collège Académique, </a:t>
            </a:r>
            <a:br>
              <a:rPr lang="fr-FR" sz="6600" b="1" dirty="0" smtClean="0">
                <a:solidFill>
                  <a:schemeClr val="bg1"/>
                </a:solidFill>
              </a:rPr>
            </a:br>
            <a:r>
              <a:rPr lang="fr-FR" sz="6600" b="1" dirty="0" smtClean="0">
                <a:solidFill>
                  <a:schemeClr val="bg1"/>
                </a:solidFill>
              </a:rPr>
              <a:t>c’est </a:t>
            </a:r>
            <a:r>
              <a:rPr lang="fr-FR" sz="6600" b="1" dirty="0">
                <a:solidFill>
                  <a:schemeClr val="bg1"/>
                </a:solidFill>
              </a:rPr>
              <a:t>facile 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1412776"/>
            <a:ext cx="56166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B10035"/>
              </a:buClr>
              <a:buFont typeface="Wingdings" pitchFamily="2" charset="2"/>
              <a:buChar char="v"/>
            </a:pPr>
            <a:r>
              <a:rPr lang="fr-FR" sz="2400" dirty="0" smtClean="0"/>
              <a:t>Je </a:t>
            </a:r>
            <a:r>
              <a:rPr lang="fr-FR" sz="2400" dirty="0"/>
              <a:t>m’inscris en ligne avant le 24 septembre 2013 au </a:t>
            </a:r>
            <a:r>
              <a:rPr lang="fr-FR" sz="2400" dirty="0" smtClean="0"/>
              <a:t>tarif </a:t>
            </a:r>
            <a:r>
              <a:rPr lang="fr-FR" sz="2400" dirty="0"/>
              <a:t>le plus </a:t>
            </a:r>
            <a:r>
              <a:rPr lang="fr-FR" sz="2400" dirty="0" smtClean="0"/>
              <a:t>avantageux</a:t>
            </a:r>
          </a:p>
          <a:p>
            <a:pPr lvl="0">
              <a:buClr>
                <a:srgbClr val="B10035"/>
              </a:buClr>
              <a:buFont typeface="Wingdings" pitchFamily="2" charset="2"/>
              <a:buChar char="v"/>
            </a:pPr>
            <a:endParaRPr lang="fr-FR" sz="2400" dirty="0" smtClean="0"/>
          </a:p>
          <a:p>
            <a:pPr lvl="0">
              <a:buClr>
                <a:srgbClr val="B10035"/>
              </a:buClr>
              <a:buFont typeface="Wingdings" pitchFamily="2" charset="2"/>
              <a:buChar char="v"/>
            </a:pPr>
            <a:r>
              <a:rPr lang="fr-FR" sz="2400" dirty="0" smtClean="0"/>
              <a:t>Je </a:t>
            </a:r>
            <a:r>
              <a:rPr lang="fr-FR" sz="2400" dirty="0"/>
              <a:t>réserve mon billet de transport longtemps à l’avance pour bénéficier des meilleurs tarifs (fichiers SNCF disponibles sur </a:t>
            </a:r>
            <a:r>
              <a:rPr lang="fr-FR" sz="2400" dirty="0" smtClean="0"/>
              <a:t>demande : </a:t>
            </a:r>
            <a:r>
              <a:rPr lang="fr-FR" sz="2400" u="sng" dirty="0">
                <a:hlinkClick r:id="rId2"/>
              </a:rPr>
              <a:t>cnge@cnge.fr</a:t>
            </a:r>
            <a:r>
              <a:rPr lang="fr-FR" sz="2400" dirty="0"/>
              <a:t> </a:t>
            </a:r>
            <a:r>
              <a:rPr lang="fr-FR" sz="2400" dirty="0" smtClean="0"/>
              <a:t>/réduction Air France</a:t>
            </a:r>
            <a:endParaRPr lang="fr-FR" sz="2400" i="1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49549E"/>
                </a:solidFill>
              </a:rPr>
              <a:t>Plus tôt, c’est plus économique !</a:t>
            </a:r>
            <a:endParaRPr lang="fr-FR" b="1" dirty="0">
              <a:solidFill>
                <a:srgbClr val="49549E"/>
              </a:solidFill>
            </a:endParaRPr>
          </a:p>
        </p:txBody>
      </p:sp>
      <p:sp>
        <p:nvSpPr>
          <p:cNvPr id="4098" name="AutoShape 2" descr="data:image/jpeg;base64,/9j/4AAQSkZJRgABAQAAAQABAAD/2wCEAAkGBxMTEhQUEhQVFRUVFhUYFxcXFBccHBcdFhYWFxcXGBcYHCggGhwlHBUYITEhJSkrLi8vGB8zODMsNygtLisBCgoKDg0OGxAQGi4mICQtMCwsMCstLCwsLCwsLCwsLCwsLCwsLDQsLCwsLCwsLCwsLCwsLCwsLCwsLCwsLCwsLP/AABEIAK8BHwMBIgACEQEDEQH/xAAcAAEAAgMBAQEAAAAAAAAAAAAABQYDBAcBAgj/xABIEAACAQIDBAcFBAQMBgMAAAABAgADEQQSIQUGMUEHEyJRYXGRFDKBobFCcsHRUmKCkhUWIzNEU3ODstLT8EOToqPh8bPCw//EABoBAQADAQEBAAAAAAAAAAAAAAABAgQDBQb/xAAxEQACAQIEAwYFBAMAAAAAAAAAAQIDEQQSITETIkFRYYGx0fAyUnHB4SNTkaEUM0L/2gAMAwEAAhEDEQA/AO4xEQBERAEREAREQBERAEREAREQBERAEREAREi9r4/L2F948fD/AMwD2vtdA5RQWK2zHgFuL2vza1jYcLi9riRG3d7koDW1zwXix/ADxlZ3h26FUjjfMLX9/Sx4cEBJuRY3W3fKJjMY1RiznMx4k/74eE9LB4Hi80/h8zzcbjuFyQ+LyOz7lbwtjKdRmUKUfLob3BAI5DWWSU3oswhTB5z/AMWozDyFkH+Ey5TJiYxjVkobJmvCylKlFz3aERE4HcREQBERAEREAREQBERAEREAREQBERAEREAREQBERAEREAREQBETwwDW2hihTQtz4DznP94drZASxJvq361+CDz5nkAedpL7ybXXNcnsjQeQ1Zj4WF/TmZyzbm1TWqFuCjRR3Dv8zNmDwvGlrst/QxYzFcGFlu9vU1to48sS7kfgByA7hPNj4Y4mrTpUyC1Rgo527yfAC5+EjawBN21GgAPDXQsfITo/Qru4EfE4prfzjU6Y7uBZvmFH7U9bEYrgqyXTT7Hl0MJxuZvW+v3OpbPwa0aSUk0VFCjyAtr4zZiJ883fVn0CVlZCIiQSIiIAiIgCIiAIiIAiIgCIiAIiIAiIgCIiAIiIAiIgCIiAIiIAkRvHjxTpkXsSDc9w5mSxM5Vv5t/tm1ieCX5cNfgDfzIl6dN1JKK6lKk1CLk+hXd59rFmKD9rwtqE9dT427pWmaKtS5nws+lpU40oKET5urUdWWeRL7sbHfFYhKSErmDZ2FuyhBWodf1WI82E7XuxuvSwRrGkXIrMpsxHZCghVBAuQLnU3Mjujjdv2XD56gtWrWZu9V+ynzufE+Et88PG1lUqabLQ9vBUXTp67vURETGbBERAEREAREQBERAEREAREQBERAEREAREQBERAETTx21aFEgVq1KmW90PUVb+WY6zVxe8uEp+/iKQ8A4J9FvAJaJT8Z0kYFPdZn+6v5yExnSun/Do/Fm/AASbMi50uJxTHdKmJPuBV8gPxvK7vPtbE1aud61UgIuTKSQGt2gQDprf4Wk5WLn6ExGPpJ79RF82H0kVit7sKn2y33R+JsJwN9pVezdjcqpYa6E8rctLG3K89GIJ4n5yVAXOu7V3+plGVFtcWuW9dAPxnOtq42nUOozeJ49518zIRq/Keh5Zcr0KytJWZlNFTyt8TLLuJsyg+LpmqbKvaAPBmFsoPhfX4SuUZvYasVNxOjxFW1szOX+PS+VH6FE9nN919+QlqeIPZ4B+a+feJfqO0qLsFWrTZiAwUOpJB1Bte9pmNBtREQBERAEREAREQBERAEREAREQBERAEREAREQCpb37V2hRYDC0BUQqO0EZyDc3BAOnLlKXicbt6rwp11HcqKnzNjOwzy0m5Fj81bx0Kpq3r3eoqBHWo/aRhe+pNjxvxmbZO5+OxaJUoUg6AZC/WIoLKx0AZgTZSq3t9mXjpB6P8TiMYtTCqhp1rdaWe3VNwZrW7SkWNhre/Izou7exkweHp4emSVpg6nixYlmY27ySZN0tURY43Q6MNpHitFfOr/lBm0nRRjzxqYdf7xz/APnO2xJzsZUcafojxK9oV6TZdQMj6ka29dJTt3dn4nHOy4amzFffv2RTOujluBuLW1M/S0x0qKqLKoUXJsABqeJ0kZ2TlRwJ+j3aIa3UXJ5irR9dXBtIra2xcRhiRXpPTsSASLq1ja4YaEaj1nct4q9VMVhGp+5eqKgJsCpyDj4XuB4TkvSZt7r8S4U9ldB8OH5/HwmmjSdRpX3V/oZqtVQT02/spNeq4NxqOenlz9fSbaY1QATx7pomkG5/75/7850/c/o3NfB1atQhKlZLYfMpOQEg9aRcG5t2eYBvzFr1KORNy8O8rCtnaUV9e4o2AxwqFha2W3Pjebz1rCdX3N6NqOE644jJiWqMQudAQKYIKAqRbPxJIk9V3OwDccNSH3Rl/wAJEx3Ndj84Y6u7uF1C8/HwknhqFQVUq0iFYOrdZmsUygC1ufDS06Bt3osq1MeHwxpUMJlRWVmdnuLlmROGtwNWHAm3C+PafR1i6QJolKw7gcrfutp/1GLoHUNkbUp4imHpsG7xzU9xHKb0/OibRx2CxKkK9BhxDqbMARcWOjCXDdDfjHVdoJSqnrKdYt2RTAFMAEqwYDh33J5yAdbiIkEiIiAIiIAiIgCIiAIiIAiIgCIiAIiIAiIgCIiAIiIBW9sb64XDu1Op1hZTYgIbXtewZrA/CQ1fpOoj3KFQ/eZV+hMvhE1K+y6D+/RpN501P1Em67CHc5ftnpCNaydQEADNm6wkiynllE5XiqhcknUkkn48Z3LfPcrD1ApptRwoAcP2QM17WsARcix08ZX9hbu7JoUlr1mq12YgdW4ylLm1zSQ6DmSWM9DCzUINqL8EYsRCU5LVFI6Od3qdbaFMVx/IqGdgzBVY6hFF/fBbkOIGunH9KKO6V3D7G2c1ii0W8qt/lmlhS1rDhymGpKTeprgklofUT5zT2ULns8MT2Acx3l3Kx+N2hUqO9JcNlVaV2JZQo17AFu0xY8eBHlLhuvuvRwa9m71CO1UbifBR9keA+N5PRAEREAREQBERAEREAREQBERAERMOLxSUlL1GCqOZNuPAeJ8IBmiRh27Q/SP7rflPpdtUD/xB6H8pfhT+V/wUzx7SRiQ1PenBMbDFUCf7VeXfrpJHD42nU/m6iP8AdcH6GVsy10bETyYMbjadFS9WolNBxZ2CgfE6SCTYic8270v4CjcUc+Jcf1YsnxqPYW8VDTne3emDH1rijkwyn9AZ3/fcW9FE6xoTl0KOpFHfsdj6VFS9aolNBxZ2Cj1Yyibc6YMBRuKOfEt+ouVPi72uPFQZwLG42rWbPWqPVb9Ko7MfVibTEJqhhY/9M4yrvoX7b3SztCswNFlwqi/ZpgMT95qgN/gB8ZdNk72Y1sOnW1QXZVJYU1BFxewsLc+NvScOqai3wnX6VlUDuAHoLTbRoUm9YrQzyqztuZ8TVZzmdix7yST6madSldTx4kfKe1MUt+PpykUu8v8AJvaiSFqkE5h3Dwm14mnSSzOxx4Mp7IyexDnrN/B4k0/cLL5MfzkFR3lpMbMrU/FrW8rgmba7UoHhVp/vgfWaViaNZfEmcHRnB7E1V2g7kF3YsoZQSzXAe2YA3uL2HCTOA3mqFkFWpdBpc8vHsi5+ZlSTFIeDqfJgfoZ81sbTQ2d0UnWxYD6zlVw+HnFp2+uheFSrF6XL9iukbBYeqRXrMM5JUdXVOl9CLJYeUtOwtu0cXTFSgWZDwY03UHUjQsBfUHhOSfxbw2LVa1bH1EAuFRatPKgGhylibXtfQc5uYahhMMoFPbdekqm1jXpsoJubZVsO8+s+WqwyTcV0Z7EJOUUzsUTluE3iemFqLtvD1qZa38rh7BiLEp1i3sbfHW8u9HezAsEPteH7d8v8soDFbZgpNr2uL+YnMuTcTHRrq4ujKw71IP0mSAIiIAiIgCIiAIiIAiIgELtPbZVuqoJ1tXnr2U+8Rz1HZHxI4yJTYAzrUxjvUe5YDK7BbkAAEAhACRoO7UmxlmpJTpg2yrcknXUkm5J5kz6o1kftKQw4XGo0Oov33+k7KrlVorx6/g5uF9zmuMrMG091rlddbC1s2gF9eU8pBmFwVPxOnhwltx+6CP7jstiSoIBA0ItyNvieAlO2jsHadAk0cKlXU9qnWQ3H661TT+Vz4zdHGPhLVZu9dDNLDrPs7fcx19lJqzUqRvck5Vue++ms0cLgVpVS1FKSZhYgKFJ52BHHv1BmxUxO0ho2zK/DW3Vn6VJo1DiyLPs3G6HlTB8iMrXHfOlPExytycc3QrKlLMrXt1LFh9uYlLgdYoAOuZWHoSfpOO75LX9qdsQ5qFmZlY5rAMSxCqxOQC/ug2Gkvp2jjbFTs7FtyBNBxf7wAIv5cfCaW9O7dd8H1z0KtPqstutyhiBoxygluHHMBwE5KpGTu0k+7qdMjWibsc0i8+Lxml7lLGQGegzGDPsGSmVaM1P30++n1nTMNilemWz5bs5GoBsHYAeg+c5phdatL+0T5ES2ewrrqeZ9ZqoJNO5SXQlcOc+Jql1DBAOyGYBLpQIymw4gg8OLHzl22TuitfDUHakGLUkJYVspPZHEGmdfjKPsuui1MTnZVZiBYm1iq0FIBPHRQb/rW5Tpm6+3MOmEoq9VQyqBY1APhqfhy4Txn/rv3+pvvze+4gMVudhUYq9LXmDWok/AMqm0jsRuJhLqMldb9yoeV9LNY8vnJfebatJ65KMCLDW41JJP4gSUoY2mxoG/uUxfwNrH6zkWKVV6OcMQSj1Ta5bMijKBa9z1njN7D9EFEqrGs4LKrAAqONjzB5GWKrjF6uvr74IHnm4ehPpLDgeorJSDA5lpqAdRyA4g9/fGgOO4jo3qDFqKRD00DI+Y9oq+dTawtwf1nmyeirFLmWoyFKi5XAtxGqOpLaMrajTgSOBnSNq42ng6lVqjhKSDieV7EAcyfDjK1ielGkGdUpVWyUeuDEqoK5FqC2pN7MOIEhom5H7G6KK1InNXVkcAVKZQZXA1FxnJBB1DCxU8DJrA9GPVlgte6Mdab2YMOWawGov7wsRra15AV+l/LSWp7MxDO6W60XBRabE+7z6z5TzH9L/VZL4ZjnppU0rcA4vb3ZALxsndPEYRi+HqoeACsfsjgpYL2h4Ed9sp1lg/hDGj+i0Tw/pRHy6qcvxPS4tOu1FsPUJV8l1qjU3tzE3V6WMP1z0TSxGZHZCVQPqrFSQFa9tO6WTS3XmVlFvZ2Op4PE1GQmpTCML2Vaga9hp2rDjM2HrMyglMhPFWYXHnluPnKVhN6KVRbhaw+/hqyn5rNtduIOHW/CnU/ESGSi21KttT9fznqVQf9/iJUk3lS9r1rjl1T/Ui0z0dtot8qVBfjamBfzkWJLVErq7xD9Gr+4v5z6XeIf1dX91P80gksESBG8Q/qqvpT/1J7/GMf1Nb/s/6sAnYkGN4x/UVvWj/AKslsLXLqGKsl/sta/8A0kj5wDXxFNVRmt7qsfQEzDu7h8mHpX94qCdebEtw4famxjRZGudLWPx0/GZS2VbDjbQeg4fGWvy2K25rmefFWoqi7EKO8kAepmniKzrZB77GysRpaxJdgO4DhwJK8L6U3f8A3pOzXwqpRWtUr9b/AC1Zj2erCXAsOJzXyrlGnjpUsXX+EafJi33FZ/mgM9GOX9Gp/wApx9ROM4vpoxaPl9nw50Bvepz5WvGy+m3E1Ky03w1ABswurPe4UkcfEAfGRF5nZB6K51+tiVOtqgP9jU+oWa9XEUq6mkWUsQRl0uf2TrOcbe6WsTRRWTDUjdsrZmfmCRa3kfUSGTpZxFZiHw+FsACQQ7X4/ZLWnSV6UsstyiakrrYo2+uw/ZMU9Me4e0ngCTdfgQR5WkFeWne7a/teHpYggArVqUyFuwUkBrKTxW2U+HCVJHBmqNVW3OTgzKDPtTMTacZ9p3zoppnNxZt4L+dp+ZPot5YvaTb3m4for/mlc2cL1U/a/wAJEsJwrWNrHSehhmsrv70M9RPQz2zG7Esbk3I1YnmddTLrs3DD2VWzWIYAK2U6Mcx94X4sZSMK5IUsuU6XW97fGdV2bTvs8k87y1ZQVO9lv2CDlmtcgnp+Cn+6Q/8A1mpTCAkBKTHiQaaNbgLAEHKOGgsJL4VSCLFeI94yqUUC5h1WJIa17q3Jw1tFBF8tvIzGq8etKPvwO/Dl879+JJMaeb+aogjiopqAfvKNGt48JsJjiVyoqKoN/wCTBWx/ZNvhIl3GuXDVkurKbdYbhha/bvqOUnt07pTcAhLtwrsQTpxGg0k8an+zH+fwRkl87PKPU1gy16NJggLWanm4AXPavrrMj7EwV1vRp3qp1YIBGZRT93TlkT0E08HXzYvFlipGdUJUkqbUKY0PMa/WSz1qd1/UN146dkr9GImPFRipppWur2O9JvLZu9iNfdPBFQpw65QxYDM+hYKCfe7kX0ipuvg2IzUEOVVUXzGyroBqZJPXW4Obv05HznhqKSDm79NLHzmdHQwjYuFzl/Z6JcksWNNSbk3JuRe95vppwAHlMIYd8yrAMoMyAz4WegyCTKUBBB1BFvWYaWz6SgAKLDhx5zKrT3rJBJ5iMJTYKGF8uq6nT0M+Rgaf6J/eb85kpXY2El1w4VdArt3kXA8hIJNFWmWhSZzZQSZv7OwTVBqtMfrBNB4Lf3j48B4yewmEWmLKPM8z5yAamz9lKmrdpvkPKSURAILE7So1KLCpUCAlVLZgLMxGTU6C5ta/eO+SOaw15EG/7Q0PwnHMfh2w9StSrXelWUrUvroRZagvzFh6eAkv0N7yVKgrYWtULmlZqJbj1d8rKDxIBy2vwz24AS0otblYyT2Og1KOes1uSjjzuUPI6+4Nf/cz7U2NQxFMU61KnUQEEK6KwUjQEBhoZ5TNqvIAppYdza3/AHhNwPKlitHo82af6JR/5VP/ACz6pdH+zlIIwtG4IIPU0tCOBFkllDx1g74BA1N1MG5ZHw9JlspsaaEcTyy963+MxncvZ6An2WgNOVGmPooko+0KYr9VnUVDSDhCdSoYgsBzAJHrMG0cX2TLXcnqRa2xyDpYwdKnSRKaqi9YDZQAL5W7vKcu/gKu1OpXSmTSpBS76AAM2UWue1rxy3sNTpOkdI1IV2RCToS3HzH5yP2ltQnDihRQouVUvmvZVt2RpzAsfOTLciOxzdQWIU9/L5yROzmsGRxY621FvQWm7j6LCxJvl4XHhYTb2bRvSW/HW5+Jl6NNTlZkVJNLQjUrdUFZaVQVQxu3WIy2N9FQU7jS2pY8D36Zv40EaZA2huGUD/DYyU9mHxv/AL/GansrK7sy2LMosRxDLdbeGXW/cRO1ak6SvGRzhNT0aJinWRgrC4DqrrrfRhe2vcbjjylzwmOx3slkp4fqiSFZqjAnTmJQsJTtTUDgoYf9xz+M7FsHDqMHSArqt1zE9nQkAlDm00Onwnpur+hCUutjJk/UaRSsNV2gzqoGFBJIBOcjQE2Oh7jNY7DxPHNhf3cWectuNPV16QFVay3BuuXQkFSDb70p/U0+PVm1+Psr/VGmDFzySWTZq+34NNFKSd+0xDZ9U3OegALccJjL692YC/wkjhvaaNNmpVqOQva3s7qQSCQTnPa0HICaANID3beftVP8ZL4FkyIHuKbVrsQ7uSFAzZS/gwlMLOVSrGMtUWqxUYNoh6Ndx1l3FSozh6mVCCC4425A5PlDY9hxB9DLthMPgyT7MjBiBnLX7VtBqWPfMtTZiniojGu9XZruYofBvcov8KeM+02t4y31dh0z9gek1am69I/ZmQ7EBT2rNmntbxm626FPlcfGYH3Q7maCT2ntTxmwu1JpndOpyc/ETz+LdccGHpAJNdoEzKuLJkWmxcSP0T6zMuzsQPsj1P5QCVo1CdOctuxt3uD1h4hP835TV3YwK0wHA6x+bH7PgF5ecsq4s81lQbQE9mFcQD3z7FQQD7ieXnsA57vVhBVQkDtLcjxHMTm+EY4TE0sRRUAo3aA0zIbh1043B08QDynWNsHJTLDjy8zwnPNoYIm95fPy2KZOa50+ntFWCVFOhW9+9HANx6KfIGbhxunfOSbP3mxWFVU7NWmugWpxUdyuDcAcBe4A5STw/SBR163DVFudOrqBgNAPtZeYJ+MoXOgvtRRxa3np9Z8fwlfgZTU372fzFZfNb/RjMn8ddl21zH+6P4wCfq7RUMzEi/ugm17DiP3i0htr7xKoNz/58hIPaO+mFIIw9Fz5hEHyJPylZxONas12AUDgBy8zzl4q5VszY3EGoxduLfIchNN6c3KOGLePx/ObybNYcRb4iTYi5X6+zusUjhfnbhbWQ77ErUzdHPwH1B0Mva4TyvPt9nSVHsDZUusCpTLXzNdWuOFiBm4cOdhefWMIdGZW4Mi37r0VVf8A42EsOI2dcWI0ubeB0ufp6SD2jsaotzTF1PvDMBwNxoTrE6kpKzEYpO6NEUb9UQLXZs1r62PMjynVNi16XslNaruq3a+Vb20+6eek45kroTqyjuD8fQx28vE2FufCa441KCio9n9HGWHble507bGJw6uvUPVsNbuLG4OltPLjNPBUKdRS1V6gCk5Vp4dLAAXzG1MqTqeWk5+1WowAZibcLm9viZnpVKy2ZXZbWFwdeZkVsXxYpOO3Xr5CFDK9H6Frxu38EtNhh8VV62xyE5AoNjYkIoNr2m7sLEtiWz01NcU2XNnY2PMJdzwI5Dv8Zz9NlhmLEWubm3jxnRd19qJRprRWkEX9U8SeJNyST43lKOKdK+VIvUoqe7LRsxWaoXehTw4yWCJbWzXzHKSOdvSS4piaeGAfUdxHrx+k3qeGPZ8D+BH4znUqOo7smMcqsjzqZ6KE2hRmTq5zsWNP2ee+zjum+qTIqSCbkcMN4T6GF8JJCnPrq5BJHDC+E+xhhJEUp6KUC5qYanlN10P1kvScMPrNQUZlSkRwkMk2ssZZ4jes+pAPLT2IgH//2Q=="/>
          <p:cNvSpPr>
            <a:spLocks noChangeAspect="1" noChangeArrowheads="1"/>
          </p:cNvSpPr>
          <p:nvPr/>
        </p:nvSpPr>
        <p:spPr bwMode="auto">
          <a:xfrm>
            <a:off x="155575" y="-800100"/>
            <a:ext cx="2733675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15616" y="458112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B10035"/>
                </a:solidFill>
              </a:rPr>
              <a:t> </a:t>
            </a:r>
            <a:r>
              <a:rPr lang="fr-FR" sz="2000" b="1" i="1" dirty="0" smtClean="0">
                <a:solidFill>
                  <a:srgbClr val="B10035"/>
                </a:solidFill>
              </a:rPr>
              <a:t>Au plus tard 30 jours après la fin du congrès, je peux demander une prise en charge de mon inscription par le FAF PM.</a:t>
            </a:r>
            <a:endParaRPr lang="fr-FR" b="1" dirty="0">
              <a:solidFill>
                <a:srgbClr val="B10035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251520" y="4725144"/>
            <a:ext cx="720080" cy="288032"/>
          </a:xfrm>
          <a:prstGeom prst="rightArrow">
            <a:avLst/>
          </a:prstGeom>
          <a:solidFill>
            <a:srgbClr val="B100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49549E"/>
                </a:solidFill>
              </a:ln>
            </a:endParaRPr>
          </a:p>
        </p:txBody>
      </p:sp>
      <p:pic>
        <p:nvPicPr>
          <p:cNvPr id="4099" name="Picture 3" descr="C:\Users\Michèle\Desktop\Nouveau dossier\trans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88840"/>
            <a:ext cx="2665862" cy="1625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0.gstatic.com/images?q=tbn:ANd9GcRp27-wJjlGgtCqHAoap6X1WRI106_lYhZw_7xcXksyLQYaBh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1895475" cy="2143125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49549E"/>
                </a:solidFill>
              </a:rPr>
              <a:t>Et pourquoi pas soumettre un résumé ?</a:t>
            </a:r>
            <a:br>
              <a:rPr lang="fr-FR" b="1" dirty="0" smtClean="0">
                <a:solidFill>
                  <a:srgbClr val="49549E"/>
                </a:solidFill>
              </a:rPr>
            </a:br>
            <a:endParaRPr lang="fr-FR" b="1" dirty="0">
              <a:solidFill>
                <a:srgbClr val="49549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9592" y="2492896"/>
            <a:ext cx="74168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B10035"/>
              </a:buClr>
              <a:buFont typeface="Wingdings" pitchFamily="2" charset="2"/>
              <a:buChar char="v"/>
            </a:pPr>
            <a:r>
              <a:rPr lang="fr-FR" sz="2400" dirty="0" smtClean="0"/>
              <a:t> Je </a:t>
            </a:r>
            <a:r>
              <a:rPr lang="fr-FR" sz="2400" dirty="0"/>
              <a:t>rédige un abstract de 300 </a:t>
            </a:r>
            <a:r>
              <a:rPr lang="fr-FR" sz="2400" dirty="0" smtClean="0"/>
              <a:t>mots maximum </a:t>
            </a:r>
            <a:r>
              <a:rPr lang="fr-FR" sz="2400" dirty="0"/>
              <a:t>sur un projet ou une étude en cours </a:t>
            </a:r>
            <a:r>
              <a:rPr lang="fr-FR" sz="2400" dirty="0" smtClean="0"/>
              <a:t>en respectant les indications de l’appel à communication du site </a:t>
            </a:r>
          </a:p>
          <a:p>
            <a:pPr lvl="0">
              <a:buClr>
                <a:srgbClr val="B10035"/>
              </a:buClr>
              <a:buFont typeface="Wingdings" pitchFamily="2" charset="2"/>
              <a:buChar char="v"/>
            </a:pPr>
            <a:endParaRPr lang="fr-FR" sz="2400" dirty="0" smtClean="0"/>
          </a:p>
          <a:p>
            <a:pPr lvl="0">
              <a:buClr>
                <a:srgbClr val="B10035"/>
              </a:buClr>
              <a:buFont typeface="Wingdings" pitchFamily="2" charset="2"/>
              <a:buChar char="v"/>
            </a:pPr>
            <a:r>
              <a:rPr lang="fr-FR" sz="2400" dirty="0" smtClean="0"/>
              <a:t> Je </a:t>
            </a:r>
            <a:r>
              <a:rPr lang="fr-FR" sz="2400" dirty="0"/>
              <a:t>soumets ce résumé en ligne avant le 12 septembre 2013 sur </a:t>
            </a:r>
            <a:r>
              <a:rPr lang="fr-FR" sz="1600" dirty="0">
                <a:hlinkClick r:id="rId3"/>
              </a:rPr>
              <a:t>http://congres.cnge.fr/congres/clermont_2013/soumettre_un_resume</a:t>
            </a:r>
            <a:r>
              <a:rPr lang="fr-FR" sz="1600" dirty="0" smtClean="0">
                <a:hlinkClick r:id="rId3"/>
              </a:rPr>
              <a:t>/</a:t>
            </a:r>
            <a:endParaRPr lang="fr-FR" sz="1600" dirty="0" smtClean="0"/>
          </a:p>
          <a:p>
            <a:pPr lvl="0">
              <a:buClr>
                <a:srgbClr val="B10035"/>
              </a:buClr>
              <a:buFont typeface="Wingdings" pitchFamily="2" charset="2"/>
              <a:buChar char="v"/>
            </a:pPr>
            <a:endParaRPr lang="fr-FR" sz="16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428</Words>
  <Application>Microsoft Office PowerPoint</Application>
  <PresentationFormat>Affichage à l'écran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Je suis  Maitre de Stage des Universités,  pourquoi participer  à un congrès de CNGE  Collège Académique ?</vt:lpstr>
      <vt:lpstr>Diapositive 2</vt:lpstr>
      <vt:lpstr>Mes motivations scientifiques (1)</vt:lpstr>
      <vt:lpstr>Mes motivations scientifiques (2)</vt:lpstr>
      <vt:lpstr>Mes motivations sociales</vt:lpstr>
      <vt:lpstr>Mes motivations personnelles</vt:lpstr>
      <vt:lpstr>Participer  au congrès de CNGE Collège Académique,  c’est facile !</vt:lpstr>
      <vt:lpstr>Plus tôt, c’est plus économique !</vt:lpstr>
      <vt:lpstr>Et pourquoi pas soumettre un résumé ? </vt:lpstr>
      <vt:lpstr>Participer  au congrès de CNGE Collège Académique,  c’est sympa !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47</cp:revision>
  <dcterms:created xsi:type="dcterms:W3CDTF">2013-07-02T13:50:10Z</dcterms:created>
  <dcterms:modified xsi:type="dcterms:W3CDTF">2013-07-09T12:33:42Z</dcterms:modified>
</cp:coreProperties>
</file>